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handoutMasterIdLst>
    <p:handoutMasterId r:id="rId17"/>
  </p:handoutMasterIdLst>
  <p:sldIdLst>
    <p:sldId id="279" r:id="rId6"/>
    <p:sldId id="264" r:id="rId7"/>
    <p:sldId id="265" r:id="rId8"/>
    <p:sldId id="266" r:id="rId9"/>
    <p:sldId id="273" r:id="rId10"/>
    <p:sldId id="276" r:id="rId11"/>
    <p:sldId id="275" r:id="rId12"/>
    <p:sldId id="268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2C"/>
    <a:srgbClr val="D22630"/>
    <a:srgbClr val="34B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772C7-8CDE-17C5-3A55-0BD97301B30E}" v="15" dt="2022-03-07T11:42:18.586"/>
    <p1510:client id="{6F44610B-6180-CB94-A1F1-D38F36FD1076}" v="35" dt="2022-03-08T10:53:39.946"/>
    <p1510:client id="{8A5E0DE5-2A1F-5882-A5EF-DE63DA75CF7D}" v="5" dt="2022-03-08T14:51:08.404"/>
    <p1510:client id="{B5CCD3EE-375D-4B2F-BB13-59B5D7FFA473}" v="1221" dt="2022-03-07T12:16:08.724"/>
    <p1510:client id="{FE1AAD7D-E394-4B16-BE64-7AFFDD7DFB3D}" v="433" dt="2022-03-07T12:20:44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0368E-86D1-47D0-920D-D370F238D0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15F46D-10E2-4813-977C-626866960D3F}">
      <dgm:prSet/>
      <dgm:spPr/>
      <dgm:t>
        <a:bodyPr/>
        <a:lstStyle/>
        <a:p>
          <a:r>
            <a:rPr lang="en-GB"/>
            <a:t>We think our idea will be successful!</a:t>
          </a:r>
          <a:endParaRPr lang="en-US"/>
        </a:p>
      </dgm:t>
    </dgm:pt>
    <dgm:pt modelId="{F54E0A2B-ADD5-4A4B-BFB2-58C64219B581}" type="parTrans" cxnId="{F67A4C2E-27C7-4F17-AC23-317E4B055F63}">
      <dgm:prSet/>
      <dgm:spPr/>
      <dgm:t>
        <a:bodyPr/>
        <a:lstStyle/>
        <a:p>
          <a:endParaRPr lang="en-US"/>
        </a:p>
      </dgm:t>
    </dgm:pt>
    <dgm:pt modelId="{E6318A16-9A87-4E47-864E-B09126D0EAE4}" type="sibTrans" cxnId="{F67A4C2E-27C7-4F17-AC23-317E4B055F63}">
      <dgm:prSet/>
      <dgm:spPr/>
      <dgm:t>
        <a:bodyPr/>
        <a:lstStyle/>
        <a:p>
          <a:endParaRPr lang="en-US"/>
        </a:p>
      </dgm:t>
    </dgm:pt>
    <dgm:pt modelId="{70B260E6-A3FF-41C8-8A39-57906324E367}">
      <dgm:prSet/>
      <dgm:spPr/>
      <dgm:t>
        <a:bodyPr/>
        <a:lstStyle/>
        <a:p>
          <a:r>
            <a:rPr lang="en-GB"/>
            <a:t>Our goal – make people think McDonald's is more flavoursome than KFC.</a:t>
          </a:r>
          <a:endParaRPr lang="en-US"/>
        </a:p>
      </dgm:t>
    </dgm:pt>
    <dgm:pt modelId="{F3923B99-BC1D-433C-80F9-D73565918804}" type="parTrans" cxnId="{FB4D3207-0BB2-4416-857D-0CD8D8583CC1}">
      <dgm:prSet/>
      <dgm:spPr/>
      <dgm:t>
        <a:bodyPr/>
        <a:lstStyle/>
        <a:p>
          <a:endParaRPr lang="en-US"/>
        </a:p>
      </dgm:t>
    </dgm:pt>
    <dgm:pt modelId="{39FBD1F5-DFA3-467B-A8BA-00628435E00B}" type="sibTrans" cxnId="{FB4D3207-0BB2-4416-857D-0CD8D8583CC1}">
      <dgm:prSet/>
      <dgm:spPr/>
      <dgm:t>
        <a:bodyPr/>
        <a:lstStyle/>
        <a:p>
          <a:endParaRPr lang="en-US"/>
        </a:p>
      </dgm:t>
    </dgm:pt>
    <dgm:pt modelId="{CB480602-67D4-4B53-8C41-FC998C7FA46E}" type="pres">
      <dgm:prSet presAssocID="{34C0368E-86D1-47D0-920D-D370F238D00D}" presName="root" presStyleCnt="0">
        <dgm:presLayoutVars>
          <dgm:dir/>
          <dgm:resizeHandles val="exact"/>
        </dgm:presLayoutVars>
      </dgm:prSet>
      <dgm:spPr/>
    </dgm:pt>
    <dgm:pt modelId="{01CD3D1E-2AE4-491D-A731-5F27289856F1}" type="pres">
      <dgm:prSet presAssocID="{C515F46D-10E2-4813-977C-626866960D3F}" presName="compNode" presStyleCnt="0"/>
      <dgm:spPr/>
    </dgm:pt>
    <dgm:pt modelId="{05A3DE34-0145-4AEB-A6A1-1B02495E7B77}" type="pres">
      <dgm:prSet presAssocID="{C515F46D-10E2-4813-977C-626866960D3F}" presName="bgRect" presStyleLbl="bgShp" presStyleIdx="0" presStyleCnt="2"/>
      <dgm:spPr/>
    </dgm:pt>
    <dgm:pt modelId="{CD695210-1542-492B-887C-5E7B044773B1}" type="pres">
      <dgm:prSet presAssocID="{C515F46D-10E2-4813-977C-626866960D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5AE15130-2295-41CE-AA65-5F79D4A5108D}" type="pres">
      <dgm:prSet presAssocID="{C515F46D-10E2-4813-977C-626866960D3F}" presName="spaceRect" presStyleCnt="0"/>
      <dgm:spPr/>
    </dgm:pt>
    <dgm:pt modelId="{A4A3B768-574F-422E-A2AD-7C161804E4D1}" type="pres">
      <dgm:prSet presAssocID="{C515F46D-10E2-4813-977C-626866960D3F}" presName="parTx" presStyleLbl="revTx" presStyleIdx="0" presStyleCnt="2">
        <dgm:presLayoutVars>
          <dgm:chMax val="0"/>
          <dgm:chPref val="0"/>
        </dgm:presLayoutVars>
      </dgm:prSet>
      <dgm:spPr/>
    </dgm:pt>
    <dgm:pt modelId="{DC55AF6D-1392-4B39-8103-2BD8385D7735}" type="pres">
      <dgm:prSet presAssocID="{E6318A16-9A87-4E47-864E-B09126D0EAE4}" presName="sibTrans" presStyleCnt="0"/>
      <dgm:spPr/>
    </dgm:pt>
    <dgm:pt modelId="{D2FE6145-E0E8-492F-9785-92D10AD1550E}" type="pres">
      <dgm:prSet presAssocID="{70B260E6-A3FF-41C8-8A39-57906324E367}" presName="compNode" presStyleCnt="0"/>
      <dgm:spPr/>
    </dgm:pt>
    <dgm:pt modelId="{0A430658-DEFD-447B-BE45-C0A092C7F6D3}" type="pres">
      <dgm:prSet presAssocID="{70B260E6-A3FF-41C8-8A39-57906324E367}" presName="bgRect" presStyleLbl="bgShp" presStyleIdx="1" presStyleCnt="2"/>
      <dgm:spPr/>
    </dgm:pt>
    <dgm:pt modelId="{81805B67-9DAD-462F-8A7A-29C7A86CE330}" type="pres">
      <dgm:prSet presAssocID="{70B260E6-A3FF-41C8-8A39-57906324E3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4B7DDF5C-C47D-4BD7-A0D1-F969312E1D3D}" type="pres">
      <dgm:prSet presAssocID="{70B260E6-A3FF-41C8-8A39-57906324E367}" presName="spaceRect" presStyleCnt="0"/>
      <dgm:spPr/>
    </dgm:pt>
    <dgm:pt modelId="{FECB774D-9CDB-4C26-9044-06BD44CE6C64}" type="pres">
      <dgm:prSet presAssocID="{70B260E6-A3FF-41C8-8A39-57906324E36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B4D3207-0BB2-4416-857D-0CD8D8583CC1}" srcId="{34C0368E-86D1-47D0-920D-D370F238D00D}" destId="{70B260E6-A3FF-41C8-8A39-57906324E367}" srcOrd="1" destOrd="0" parTransId="{F3923B99-BC1D-433C-80F9-D73565918804}" sibTransId="{39FBD1F5-DFA3-467B-A8BA-00628435E00B}"/>
    <dgm:cxn modelId="{F67A4C2E-27C7-4F17-AC23-317E4B055F63}" srcId="{34C0368E-86D1-47D0-920D-D370F238D00D}" destId="{C515F46D-10E2-4813-977C-626866960D3F}" srcOrd="0" destOrd="0" parTransId="{F54E0A2B-ADD5-4A4B-BFB2-58C64219B581}" sibTransId="{E6318A16-9A87-4E47-864E-B09126D0EAE4}"/>
    <dgm:cxn modelId="{44BA6798-9B73-418A-9811-4C2915ADB48D}" type="presOf" srcId="{C515F46D-10E2-4813-977C-626866960D3F}" destId="{A4A3B768-574F-422E-A2AD-7C161804E4D1}" srcOrd="0" destOrd="0" presId="urn:microsoft.com/office/officeart/2018/2/layout/IconVerticalSolidList"/>
    <dgm:cxn modelId="{1F2E9EA3-D4C4-4383-8685-AD9544FF34AE}" type="presOf" srcId="{70B260E6-A3FF-41C8-8A39-57906324E367}" destId="{FECB774D-9CDB-4C26-9044-06BD44CE6C64}" srcOrd="0" destOrd="0" presId="urn:microsoft.com/office/officeart/2018/2/layout/IconVerticalSolidList"/>
    <dgm:cxn modelId="{FED8EBD7-C168-4B00-B37F-B5AE3278DF91}" type="presOf" srcId="{34C0368E-86D1-47D0-920D-D370F238D00D}" destId="{CB480602-67D4-4B53-8C41-FC998C7FA46E}" srcOrd="0" destOrd="0" presId="urn:microsoft.com/office/officeart/2018/2/layout/IconVerticalSolidList"/>
    <dgm:cxn modelId="{90616359-432D-4E0F-8D8F-59278769BB81}" type="presParOf" srcId="{CB480602-67D4-4B53-8C41-FC998C7FA46E}" destId="{01CD3D1E-2AE4-491D-A731-5F27289856F1}" srcOrd="0" destOrd="0" presId="urn:microsoft.com/office/officeart/2018/2/layout/IconVerticalSolidList"/>
    <dgm:cxn modelId="{B47B38BC-518F-4EBA-8763-48F106793CAB}" type="presParOf" srcId="{01CD3D1E-2AE4-491D-A731-5F27289856F1}" destId="{05A3DE34-0145-4AEB-A6A1-1B02495E7B77}" srcOrd="0" destOrd="0" presId="urn:microsoft.com/office/officeart/2018/2/layout/IconVerticalSolidList"/>
    <dgm:cxn modelId="{0C4D4D53-E001-438B-86C0-71DB7AD62850}" type="presParOf" srcId="{01CD3D1E-2AE4-491D-A731-5F27289856F1}" destId="{CD695210-1542-492B-887C-5E7B044773B1}" srcOrd="1" destOrd="0" presId="urn:microsoft.com/office/officeart/2018/2/layout/IconVerticalSolidList"/>
    <dgm:cxn modelId="{C42CEEF6-BE11-401E-BECD-22BF18EF575A}" type="presParOf" srcId="{01CD3D1E-2AE4-491D-A731-5F27289856F1}" destId="{5AE15130-2295-41CE-AA65-5F79D4A5108D}" srcOrd="2" destOrd="0" presId="urn:microsoft.com/office/officeart/2018/2/layout/IconVerticalSolidList"/>
    <dgm:cxn modelId="{FB8FB384-6F7A-4E8A-82EC-2F3E88FB754F}" type="presParOf" srcId="{01CD3D1E-2AE4-491D-A731-5F27289856F1}" destId="{A4A3B768-574F-422E-A2AD-7C161804E4D1}" srcOrd="3" destOrd="0" presId="urn:microsoft.com/office/officeart/2018/2/layout/IconVerticalSolidList"/>
    <dgm:cxn modelId="{8EDA4A64-7EAC-4E7F-82E6-E471D3ADD164}" type="presParOf" srcId="{CB480602-67D4-4B53-8C41-FC998C7FA46E}" destId="{DC55AF6D-1392-4B39-8103-2BD8385D7735}" srcOrd="1" destOrd="0" presId="urn:microsoft.com/office/officeart/2018/2/layout/IconVerticalSolidList"/>
    <dgm:cxn modelId="{769C1138-52FC-4E32-AE71-CE7FBFDA5F06}" type="presParOf" srcId="{CB480602-67D4-4B53-8C41-FC998C7FA46E}" destId="{D2FE6145-E0E8-492F-9785-92D10AD1550E}" srcOrd="2" destOrd="0" presId="urn:microsoft.com/office/officeart/2018/2/layout/IconVerticalSolidList"/>
    <dgm:cxn modelId="{314C4503-47E4-442F-A566-DA4427182F23}" type="presParOf" srcId="{D2FE6145-E0E8-492F-9785-92D10AD1550E}" destId="{0A430658-DEFD-447B-BE45-C0A092C7F6D3}" srcOrd="0" destOrd="0" presId="urn:microsoft.com/office/officeart/2018/2/layout/IconVerticalSolidList"/>
    <dgm:cxn modelId="{650B964C-7ABE-4545-8737-92DFA91B6EB1}" type="presParOf" srcId="{D2FE6145-E0E8-492F-9785-92D10AD1550E}" destId="{81805B67-9DAD-462F-8A7A-29C7A86CE330}" srcOrd="1" destOrd="0" presId="urn:microsoft.com/office/officeart/2018/2/layout/IconVerticalSolidList"/>
    <dgm:cxn modelId="{63C2B526-7869-4C42-A021-6B4EBA9A4969}" type="presParOf" srcId="{D2FE6145-E0E8-492F-9785-92D10AD1550E}" destId="{4B7DDF5C-C47D-4BD7-A0D1-F969312E1D3D}" srcOrd="2" destOrd="0" presId="urn:microsoft.com/office/officeart/2018/2/layout/IconVerticalSolidList"/>
    <dgm:cxn modelId="{E6B7F1B3-27F4-4034-B688-5D7C4C306817}" type="presParOf" srcId="{D2FE6145-E0E8-492F-9785-92D10AD1550E}" destId="{FECB774D-9CDB-4C26-9044-06BD44CE6C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DE34-0145-4AEB-A6A1-1B02495E7B77}">
      <dsp:nvSpPr>
        <dsp:cNvPr id="0" name=""/>
        <dsp:cNvSpPr/>
      </dsp:nvSpPr>
      <dsp:spPr>
        <a:xfrm>
          <a:off x="0" y="661798"/>
          <a:ext cx="4160008" cy="12217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95210-1542-492B-887C-5E7B044773B1}">
      <dsp:nvSpPr>
        <dsp:cNvPr id="0" name=""/>
        <dsp:cNvSpPr/>
      </dsp:nvSpPr>
      <dsp:spPr>
        <a:xfrm>
          <a:off x="369588" y="936698"/>
          <a:ext cx="671979" cy="671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3B768-574F-422E-A2AD-7C161804E4D1}">
      <dsp:nvSpPr>
        <dsp:cNvPr id="0" name=""/>
        <dsp:cNvSpPr/>
      </dsp:nvSpPr>
      <dsp:spPr>
        <a:xfrm>
          <a:off x="1411157" y="661798"/>
          <a:ext cx="2748850" cy="122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05" tIns="129305" rIns="129305" bIns="1293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We think our idea will be successful!</a:t>
          </a:r>
          <a:endParaRPr lang="en-US" sz="1900" kern="1200"/>
        </a:p>
      </dsp:txBody>
      <dsp:txXfrm>
        <a:off x="1411157" y="661798"/>
        <a:ext cx="2748850" cy="1221781"/>
      </dsp:txXfrm>
    </dsp:sp>
    <dsp:sp modelId="{0A430658-DEFD-447B-BE45-C0A092C7F6D3}">
      <dsp:nvSpPr>
        <dsp:cNvPr id="0" name=""/>
        <dsp:cNvSpPr/>
      </dsp:nvSpPr>
      <dsp:spPr>
        <a:xfrm>
          <a:off x="0" y="2189024"/>
          <a:ext cx="4160008" cy="12217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05B67-9DAD-462F-8A7A-29C7A86CE330}">
      <dsp:nvSpPr>
        <dsp:cNvPr id="0" name=""/>
        <dsp:cNvSpPr/>
      </dsp:nvSpPr>
      <dsp:spPr>
        <a:xfrm>
          <a:off x="369588" y="2463925"/>
          <a:ext cx="671979" cy="671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B774D-9CDB-4C26-9044-06BD44CE6C64}">
      <dsp:nvSpPr>
        <dsp:cNvPr id="0" name=""/>
        <dsp:cNvSpPr/>
      </dsp:nvSpPr>
      <dsp:spPr>
        <a:xfrm>
          <a:off x="1411157" y="2189024"/>
          <a:ext cx="2748850" cy="1221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305" tIns="129305" rIns="129305" bIns="12930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Our goal – make people think McDonald's is more flavoursome than KFC.</a:t>
          </a:r>
          <a:endParaRPr lang="en-US" sz="1900" kern="1200"/>
        </a:p>
      </dsp:txBody>
      <dsp:txXfrm>
        <a:off x="1411157" y="2189024"/>
        <a:ext cx="2748850" cy="122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427480-5E28-43B9-9A1A-A77A0A6EF5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290FC6-63C7-4878-8689-2495A5E1E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6B2EE-086C-48DA-82A2-E08F13A8F6A5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7B759-136B-4876-B6B1-4EB933D7A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324DF-4B63-4282-BDD6-521B21984B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AF8ED-098A-424B-890D-51CA5E828C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57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1:06:49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40186 18336 16383 0 0,'0'3'0'0'0,"0"4"0"0"0,0 7 0 0 0,0 4 0 0 0,-3 8 0 0 0,-1 3 0 0 0,0 0 0 0 0,-3-6 0 0 0,1-3 0 0 0,1-3 0 0 0,-2 0 0 0 0,1 0 0 0 0,-6-1 0 0 0,0-2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38C3-6009-4A63-90F9-7210D3865096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B45E9-796C-4A92-9719-2003A57FF4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231D-BD4B-48E5-B04F-18A4D5A2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34B4C3"/>
          </a:solidFill>
        </p:spPr>
        <p:txBody>
          <a:bodyPr anchor="b"/>
          <a:lstStyle>
            <a:lvl1pPr algn="ctr">
              <a:defRPr sz="6000">
                <a:latin typeface="ITC Avant Garde Std Md" panose="020B080202020202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62358-14DC-40C8-A911-D7DB96237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34B4C3"/>
          </a:solidFill>
        </p:spPr>
        <p:txBody>
          <a:bodyPr/>
          <a:lstStyle>
            <a:lvl1pPr marL="0" indent="0" algn="ctr">
              <a:buNone/>
              <a:defRPr sz="2400">
                <a:latin typeface="ITC Avant Garde Std Md" panose="020B08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8820D-76EB-4BE2-8C9E-F16AE7D9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solidFill>
            <a:srgbClr val="34B4C3"/>
          </a:solidFill>
        </p:spPr>
        <p:txBody>
          <a:bodyPr/>
          <a:lstStyle>
            <a:lvl1pPr>
              <a:defRPr>
                <a:latin typeface="ITC Avant Garde Std Md" panose="020B0802020202020204" pitchFamily="34" charset="0"/>
              </a:defRPr>
            </a:lvl1pPr>
          </a:lstStyle>
          <a:p>
            <a:fld id="{8160FB39-689B-4384-A134-2CD72850FA0C}" type="datetimeFigureOut">
              <a:rPr lang="en-GB" smtClean="0"/>
              <a:pPr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18AC-920F-497A-9D97-4042A20C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solidFill>
            <a:srgbClr val="34B4C3"/>
          </a:solidFill>
        </p:spPr>
        <p:txBody>
          <a:bodyPr/>
          <a:lstStyle>
            <a:lvl1pPr>
              <a:defRPr>
                <a:latin typeface="ITC Avant Garde Std Md" panose="020B08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502B-1FEE-4E2B-9242-335821C7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4B4C3"/>
          </a:solidFill>
        </p:spPr>
        <p:txBody>
          <a:bodyPr/>
          <a:lstStyle>
            <a:lvl1pPr>
              <a:defRPr>
                <a:latin typeface="ITC Avant Garde Std Md" panose="020B0802020202020204" pitchFamily="34" charset="0"/>
              </a:defRPr>
            </a:lvl1pPr>
          </a:lstStyle>
          <a:p>
            <a:fld id="{1DB5F3C0-3687-472B-8632-A1FFC7C3C0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E9C61-9CE4-4AE3-98F7-1C112F1B79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61" y="6231185"/>
            <a:ext cx="1268539" cy="4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1083-BE50-4C1B-BC1D-CC10EF50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309D6-20B6-413F-9044-C99CFBFD1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4816C-26FB-4BF9-9399-0058F04A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8877-0940-4501-8960-E8630191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A9DD-B5E6-4CE7-8DBE-07A38C1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8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A59CB-58F2-4FB1-B7D5-9521D81AC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5F67-2F23-48A8-BF21-879787E35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D942-2BDA-4E7E-A6A1-4A7746A9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B2648-F18A-4806-8FCB-76C4FA25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61AE-959E-473D-9955-0FC919DE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5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231D-BD4B-48E5-B04F-18A4D5A2C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62358-14DC-40C8-A911-D7DB96237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8820D-76EB-4BE2-8C9E-F16AE7D9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18AC-920F-497A-9D97-4042A20C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502B-1FEE-4E2B-9242-335821C7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19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C578-E57E-4882-80F7-0D344386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DC58-8B57-4203-A667-785D40F5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0954-F266-4B71-9C6E-151D44B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563D7-5F99-46FE-98A9-4158F755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BEF4-3B7A-48F1-BDE0-A7C0AA76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063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0EC-79B6-474D-B18D-0F3C8C46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DAC1-9E34-49DD-9D43-4D66DCA4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798E-B5DB-4F54-9063-460BDBC7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833EF-70F7-4DA9-B13E-B3625DE0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AFE9-A449-4AD5-B6D0-0F5B2D27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90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D2C3-818D-4E03-9071-17CDE025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F80E-0FCB-4167-BB7E-DADBF5BA2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B1D98-FA65-44CC-AA2D-67A94F36E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73A3-1EB4-4C59-AB5F-7B1F906F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5E414-5D59-4AA1-807D-2EDA2C7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0454B-68F5-4DC7-A23C-B10C0EDE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47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5FAA-06F6-4A23-9544-E0CCF1E2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7E22-690C-4628-BD4E-CF9B24C5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5F87C-5E81-47DB-9224-ECAA2F1B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CCA2E-87C2-4400-850C-9667D9F41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9BC6E-0D3D-419A-ACB1-EA26E12C9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31C18-15B8-49B4-B0D0-78931707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2461-9D78-4E68-AD70-C5A7B875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558-A504-496E-AA13-EC6BBA4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8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7675-C868-4AFC-A0B4-689655BA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83DA0-D91A-41E7-8ACE-4748BDF4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58349-A537-460A-B3DA-F68540D8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29565-F2D9-4F7C-B741-AB55E297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68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BE1E4-4E67-4B13-AE01-F84B5326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BCD5C-451C-419A-8FA6-78B60792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2616-3467-4369-929E-63171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E9BC83-64A0-4F68-A8B7-CD31B0154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65759"/>
            <a:ext cx="10668000" cy="969963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6C62E05D-9970-454B-A398-645C86AE4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98358"/>
            <a:ext cx="9144000" cy="3245802"/>
          </a:xfrm>
        </p:spPr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55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63D7-09D4-4761-99E9-4533287F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BF1C-836E-43CF-A225-D7E4F4E8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8282-5639-4024-B604-62B61D4A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D2A7E-6305-4BA7-BF7F-814AC39D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03B42-9D5D-4AAC-802F-7CA7EAC5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3CEE-29A6-4135-8309-2C91FBDB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6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BC578-E57E-4882-80F7-0D3443867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CDC58-8B57-4203-A667-785D40F52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90954-F266-4B71-9C6E-151D44B67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563D7-5F99-46FE-98A9-4158F755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8BEF4-3B7A-48F1-BDE0-A7C0AA76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31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8B36-B009-46A8-97A5-3E181AAB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9B4C2-2DAE-4734-A333-AE0AD1171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37E-CD40-4E8A-A99D-5015FDA24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ACFC-0C43-4ACF-8C9D-48F831C8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86059-BC36-49BE-955D-456AC021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7EED-98FB-44E4-A559-B4266C55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09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1083-BE50-4C1B-BC1D-CC10EF507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309D6-20B6-413F-9044-C99CFBFD1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4816C-26FB-4BF9-9399-0058F04A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68877-0940-4501-8960-E8630191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2A9DD-B5E6-4CE7-8DBE-07A38C13C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88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BA59CB-58F2-4FB1-B7D5-9521D81AC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95F67-2F23-48A8-BF21-879787E35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D942-2BDA-4E7E-A6A1-4A7746A99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B2648-F18A-4806-8FCB-76C4FA25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61AE-959E-473D-9955-0FC919DE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6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0EC-79B6-474D-B18D-0F3C8C46D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EDAC1-9E34-49DD-9D43-4D66DCA4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2798E-B5DB-4F54-9063-460BDBC7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833EF-70F7-4DA9-B13E-B3625DE0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FAFE9-A449-4AD5-B6D0-0F5B2D27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98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4D2C3-818D-4E03-9071-17CDE025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0F80E-0FCB-4167-BB7E-DADBF5BA2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B1D98-FA65-44CC-AA2D-67A94F36E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E73A3-1EB4-4C59-AB5F-7B1F906F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5E414-5D59-4AA1-807D-2EDA2C79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0454B-68F5-4DC7-A23C-B10C0EDE8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4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5FAA-06F6-4A23-9544-E0CCF1E2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87E22-690C-4628-BD4E-CF9B24C50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75F87C-5E81-47DB-9224-ECAA2F1B1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CCA2E-87C2-4400-850C-9667D9F41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9BC6E-0D3D-419A-ACB1-EA26E12C9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31C18-15B8-49B4-B0D0-78931707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2461-9D78-4E68-AD70-C5A7B875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0EE558-A504-496E-AA13-EC6BBA42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7675-C868-4AFC-A0B4-689655BA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83DA0-D91A-41E7-8ACE-4748BDF43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58349-A537-460A-B3DA-F68540D8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29565-F2D9-4F7C-B741-AB55E297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BE1E4-4E67-4B13-AE01-F84B5326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BCD5C-451C-419A-8FA6-78B60792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E2616-3467-4369-929E-631719B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58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063D7-09D4-4761-99E9-4533287F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BF1C-836E-43CF-A225-D7E4F4E8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58282-5639-4024-B604-62B61D4A8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D2A7E-6305-4BA7-BF7F-814AC39D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03B42-9D5D-4AAC-802F-7CA7EAC5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3CEE-29A6-4135-8309-2C91FBDB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56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B8B36-B009-46A8-97A5-3E181AAB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9B4C2-2DAE-4734-A333-AE0AD1171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C137E-CD40-4E8A-A99D-5015FDA24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ACFC-0C43-4ACF-8C9D-48F831C8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FB39-689B-4384-A134-2CD72850FA0C}" type="datetimeFigureOut">
              <a:rPr lang="en-GB" smtClean="0"/>
              <a:t>14/03/2022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86059-BC36-49BE-955D-456AC021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F7EED-98FB-44E4-A559-B4266C553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F3C0-3687-472B-8632-A1FFC7C3C0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4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80001-7DB4-44D9-AC5D-E106DCF8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2E12-7042-475F-887F-429798CA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F70B-9F98-481F-A071-8A72803A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160FB39-689B-4384-A134-2CD72850FA0C}" type="datetimeFigureOut">
              <a:rPr lang="en-GB" smtClean="0"/>
              <a:pPr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F1DF8-FF71-41AD-A766-693111025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AC373-F84C-4CF9-9083-2E7542CE7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B5F3C0-3687-472B-8632-A1FFC7C3C0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6ED56-C2EA-4782-8968-50ECA611BD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61" y="6231185"/>
            <a:ext cx="1268539" cy="49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9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26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80001-7DB4-44D9-AC5D-E106DCF86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62E12-7042-475F-887F-429798CA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AF70B-9F98-481F-A071-8A72803A4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ITC Avant Garde Std Md" panose="020B0802020202020204" pitchFamily="34" charset="0"/>
              </a:defRPr>
            </a:lvl1pPr>
          </a:lstStyle>
          <a:p>
            <a:fld id="{8160FB39-689B-4384-A134-2CD72850FA0C}" type="datetimeFigureOut">
              <a:rPr lang="en-GB" smtClean="0"/>
              <a:pPr/>
              <a:t>14/03/2022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F1DF8-FF71-41AD-A766-693111025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ITC Avant Garde Std Md" panose="020B0802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AC373-F84C-4CF9-9083-2E7542CE7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B5F3C0-3687-472B-8632-A1FFC7C3C08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B11F1-14B4-4057-99F4-F0DB418E0CE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48" y="6285829"/>
            <a:ext cx="666752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TC Avant Garde Std Md" panose="020B08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ITC Avant Garde Std Md" panose="020B08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ITC Avant Garde Std Md" panose="020B08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ITC Avant Garde Std Md" panose="020B08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ITC Avant Garde Std Md" panose="020B08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ITC Avant Garde Std Md" panose="020B08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ald's_Philipp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ald's_Philipp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ald's_Philipp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ald's_Philipp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en.wikipedia.org/wiki/McDonald's_Philippine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McDonald's_Philippin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cDonald's_Philippin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iktok.com/@claudia.lilyjeann/video/7072330349207899398?is_from_webapp=1&amp;sender_device=pc&amp;web_id707267953967508839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cDonald's_Philippines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2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76856" y="1645695"/>
            <a:ext cx="441832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52343" y="643383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071858"/>
            <a:ext cx="810971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AE0E1D7-16A1-460D-B563-9B14A4937317}"/>
              </a:ext>
            </a:extLst>
          </p:cNvPr>
          <p:cNvSpPr txBox="1">
            <a:spLocks/>
          </p:cNvSpPr>
          <p:nvPr/>
        </p:nvSpPr>
        <p:spPr>
          <a:xfrm>
            <a:off x="880281" y="2961564"/>
            <a:ext cx="5124734" cy="3268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TC Avant Garde Std Md" panose="020B0802020202020204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7200" kern="1200">
                <a:latin typeface="+mj-lt"/>
                <a:ea typeface="+mj-ea"/>
                <a:cs typeface="+mj-cs"/>
              </a:rPr>
              <a:t>McDonald’s Crispy McFillet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7830" y="385730"/>
            <a:ext cx="1128382" cy="847206"/>
            <a:chOff x="5307830" y="325570"/>
            <a:chExt cx="1128382" cy="847206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42B918A8-435F-4C47-8921-070E01AE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098723-39F2-41BA-A3B3-3DF9BA311E03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3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EB5998C-F860-43E3-A526-99FA7D20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63" y="1151335"/>
            <a:ext cx="6650818" cy="486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latin typeface="+mj-lt"/>
                <a:cs typeface="Calibri Light"/>
              </a:rPr>
              <a:t>Thank You!</a:t>
            </a:r>
            <a:endParaRPr lang="en-US" sz="7200" kern="1200">
              <a:latin typeface="+mj-lt"/>
              <a:cs typeface="Calibri Light"/>
            </a:endParaRPr>
          </a:p>
          <a:p>
            <a:endParaRPr lang="en-US" err="1"/>
          </a:p>
        </p:txBody>
      </p:sp>
      <p:pic>
        <p:nvPicPr>
          <p:cNvPr id="31" name="Picture 5" descr="Logo&#10;&#10;Description automatically generated">
            <a:extLst>
              <a:ext uri="{FF2B5EF4-FFF2-40B4-BE49-F238E27FC236}">
                <a16:creationId xmlns:a16="http://schemas.microsoft.com/office/drawing/2014/main" id="{F09E0EA5-21D6-4C29-8A70-F5A505307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2069EE-A08E-44F0-B3F9-3CF8CC2DC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26740" cy="6857542"/>
          </a:xfrm>
          <a:custGeom>
            <a:avLst/>
            <a:gdLst>
              <a:gd name="connsiteX0" fmla="*/ 0 w 6126740"/>
              <a:gd name="connsiteY0" fmla="*/ 0 h 6857542"/>
              <a:gd name="connsiteX1" fmla="*/ 4980067 w 6126740"/>
              <a:gd name="connsiteY1" fmla="*/ 0 h 6857542"/>
              <a:gd name="connsiteX2" fmla="*/ 4992714 w 6126740"/>
              <a:gd name="connsiteY2" fmla="*/ 31774 h 6857542"/>
              <a:gd name="connsiteX3" fmla="*/ 6047722 w 6126740"/>
              <a:gd name="connsiteY3" fmla="*/ 2682457 h 6857542"/>
              <a:gd name="connsiteX4" fmla="*/ 6047722 w 6126740"/>
              <a:gd name="connsiteY4" fmla="*/ 3752208 h 6857542"/>
              <a:gd name="connsiteX5" fmla="*/ 4890218 w 6126740"/>
              <a:gd name="connsiteY5" fmla="*/ 6660411 h 6857542"/>
              <a:gd name="connsiteX6" fmla="*/ 4811756 w 6126740"/>
              <a:gd name="connsiteY6" fmla="*/ 6857542 h 6857542"/>
              <a:gd name="connsiteX7" fmla="*/ 0 w 6126740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26740" h="6857542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5C7F6-16B7-427B-8F37-679AE34DA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90" y="1289146"/>
            <a:ext cx="4153626" cy="42797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kern="1200">
                <a:latin typeface="+mj-lt"/>
                <a:ea typeface="+mj-ea"/>
                <a:cs typeface="+mj-cs"/>
              </a:rPr>
              <a:t>Introduction and Insight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BF2FB-8A96-4B53-86A0-04755C545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3027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893D4739-55F8-4E73-8F98-AF42D54BD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AA190F-FB42-4BED-8AA1-A5A01B43C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24481969-8D6F-4C75-A06B-2160FF2EB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4140" y="1854601"/>
            <a:ext cx="4776711" cy="31487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200">
                <a:solidFill>
                  <a:schemeClr val="tx1"/>
                </a:solidFill>
                <a:latin typeface="+mn-lt"/>
              </a:rPr>
              <a:t>GET: KFC lovers (males 16-34) </a:t>
            </a:r>
          </a:p>
          <a:p>
            <a:pPr marL="0"/>
            <a:endParaRPr lang="en-US" sz="2200">
              <a:solidFill>
                <a:schemeClr val="tx1"/>
              </a:solidFill>
              <a:latin typeface="+mn-lt"/>
            </a:endParaRPr>
          </a:p>
          <a:p>
            <a:pPr marL="0"/>
            <a:r>
              <a:rPr lang="en-US" sz="2200">
                <a:solidFill>
                  <a:schemeClr val="tx1"/>
                </a:solidFill>
                <a:latin typeface="+mn-lt"/>
              </a:rPr>
              <a:t>TO: think McDonald’s has great tasting chicken and want to try the new Crispy </a:t>
            </a:r>
            <a:r>
              <a:rPr lang="en-US" sz="2200" err="1">
                <a:solidFill>
                  <a:schemeClr val="tx1"/>
                </a:solidFill>
                <a:latin typeface="+mn-lt"/>
              </a:rPr>
              <a:t>McFillet</a:t>
            </a:r>
            <a:r>
              <a:rPr lang="en-US" sz="2200">
                <a:solidFill>
                  <a:schemeClr val="tx1"/>
                </a:solidFill>
                <a:latin typeface="+mn-lt"/>
              </a:rPr>
              <a:t> burger</a:t>
            </a:r>
            <a:endParaRPr lang="en-US" sz="2200">
              <a:solidFill>
                <a:schemeClr val="tx1"/>
              </a:solidFill>
              <a:latin typeface="+mn-lt"/>
              <a:cs typeface="Calibri"/>
            </a:endParaRPr>
          </a:p>
          <a:p>
            <a:pPr marL="0"/>
            <a:endParaRPr lang="en-US" sz="2200">
              <a:solidFill>
                <a:schemeClr val="tx1"/>
              </a:solidFill>
              <a:latin typeface="+mn-lt"/>
            </a:endParaRPr>
          </a:p>
          <a:p>
            <a:pPr marL="0"/>
            <a:r>
              <a:rPr lang="en-US" sz="2200">
                <a:solidFill>
                  <a:schemeClr val="tx1"/>
                </a:solidFill>
                <a:latin typeface="+mn-lt"/>
              </a:rPr>
              <a:t>BY: integrating into youth subcultures</a:t>
            </a:r>
            <a:endParaRPr lang="en-US" sz="220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42B918A8-435F-4C47-8921-070E01AE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en Do Boys Stop Growing? Median Height, Genetics &amp;amp; More">
            <a:extLst>
              <a:ext uri="{FF2B5EF4-FFF2-40B4-BE49-F238E27FC236}">
                <a16:creationId xmlns:a16="http://schemas.microsoft.com/office/drawing/2014/main" id="{B819C4A6-DC1D-42B5-9FB9-7A4D71040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8"/>
          <a:stretch/>
        </p:blipFill>
        <p:spPr bwMode="auto">
          <a:xfrm>
            <a:off x="7349452" y="4363361"/>
            <a:ext cx="2736922" cy="17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EBFC7C-FC27-429D-B13D-2C8097032F93}"/>
              </a:ext>
            </a:extLst>
          </p:cNvPr>
          <p:cNvSpPr txBox="1"/>
          <p:nvPr/>
        </p:nvSpPr>
        <p:spPr>
          <a:xfrm>
            <a:off x="28761" y="2353971"/>
            <a:ext cx="353907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ITC Avant Garde Pro Bk"/>
              </a:rPr>
              <a:t>Low Income</a:t>
            </a:r>
          </a:p>
          <a:p>
            <a:r>
              <a:rPr lang="en-GB" sz="1400">
                <a:solidFill>
                  <a:schemeClr val="bg1"/>
                </a:solidFill>
                <a:latin typeface="ITC Avant Garde Pro Bk"/>
              </a:rPr>
              <a:t>So they would want a cheaper alternative to the KFC burger. </a:t>
            </a:r>
            <a:r>
              <a:rPr lang="en-GB">
                <a:solidFill>
                  <a:schemeClr val="bg1"/>
                </a:solidFill>
                <a:latin typeface="ITC Avant Garde Pro Bk"/>
              </a:rPr>
              <a:t>   </a:t>
            </a:r>
            <a:endParaRPr lang="en-GB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37C24-1495-4100-BC3E-969D115FA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49" t="34617" r="39174" b="45811"/>
          <a:stretch/>
        </p:blipFill>
        <p:spPr>
          <a:xfrm>
            <a:off x="356670" y="3652639"/>
            <a:ext cx="3586605" cy="987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4A0707-4113-4BF5-93E9-8BC5722C43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89" t="50000" r="55688" b="26606"/>
          <a:stretch/>
        </p:blipFill>
        <p:spPr>
          <a:xfrm>
            <a:off x="399241" y="5088988"/>
            <a:ext cx="2200774" cy="1235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5F2648-0C64-4631-8923-E10272D7026F}"/>
              </a:ext>
            </a:extLst>
          </p:cNvPr>
          <p:cNvSpPr txBox="1"/>
          <p:nvPr/>
        </p:nvSpPr>
        <p:spPr>
          <a:xfrm>
            <a:off x="58864" y="4763813"/>
            <a:ext cx="259386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ITC Avant Garde Pro Bk"/>
              </a:rPr>
              <a:t>McDonalds chicken burgers</a:t>
            </a:r>
            <a:r>
              <a:rPr lang="en-GB" sz="1400">
                <a:solidFill>
                  <a:schemeClr val="bg1"/>
                </a:solidFill>
                <a:latin typeface="ITC Avant Garde Pro Bk"/>
              </a:rPr>
              <a:t> </a:t>
            </a:r>
            <a:endParaRPr lang="en-GB" sz="14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A15A1-E468-4B15-A7F8-2B79EBF17FE3}"/>
              </a:ext>
            </a:extLst>
          </p:cNvPr>
          <p:cNvSpPr txBox="1"/>
          <p:nvPr/>
        </p:nvSpPr>
        <p:spPr>
          <a:xfrm>
            <a:off x="76519" y="3343518"/>
            <a:ext cx="2642532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ITC Avant Garde Pro Bk"/>
              </a:rPr>
              <a:t>KFC burger prices</a:t>
            </a:r>
            <a:r>
              <a:rPr lang="en-GB" sz="1400">
                <a:solidFill>
                  <a:schemeClr val="bg1"/>
                </a:solidFill>
                <a:latin typeface="ITC Avant Garde Pro Bk"/>
              </a:rPr>
              <a:t> </a:t>
            </a:r>
            <a:endParaRPr lang="en-GB" sz="14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pic>
        <p:nvPicPr>
          <p:cNvPr id="14" name="Picture 4" descr="Nuggets - Banco de fotos e imágenes de stock - iStock">
            <a:extLst>
              <a:ext uri="{FF2B5EF4-FFF2-40B4-BE49-F238E27FC236}">
                <a16:creationId xmlns:a16="http://schemas.microsoft.com/office/drawing/2014/main" id="{11BC8526-0EAB-4082-AE1C-BEB96862B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44082" r="47074" b="6446"/>
          <a:stretch/>
        </p:blipFill>
        <p:spPr bwMode="auto">
          <a:xfrm>
            <a:off x="9401672" y="4074640"/>
            <a:ext cx="1163123" cy="7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C38AE8-37A1-49CB-828A-D89DC6AD1E2A}"/>
              </a:ext>
            </a:extLst>
          </p:cNvPr>
          <p:cNvSpPr txBox="1"/>
          <p:nvPr/>
        </p:nvSpPr>
        <p:spPr>
          <a:xfrm>
            <a:off x="8724787" y="2413923"/>
            <a:ext cx="3465207" cy="307777"/>
          </a:xfrm>
          <a:prstGeom prst="rect">
            <a:avLst/>
          </a:prstGeom>
          <a:solidFill>
            <a:srgbClr val="FFC72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latin typeface="ITC Avant Garde Pro Bk"/>
              </a:rPr>
              <a:t>Healthy alternative </a:t>
            </a:r>
            <a:endParaRPr lang="en-GB" sz="1400" b="1">
              <a:latin typeface="ITC Avant Garde Pro Bk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B89BF9-2F07-4363-8018-3496DF8918DC}"/>
              </a:ext>
            </a:extLst>
          </p:cNvPr>
          <p:cNvSpPr txBox="1"/>
          <p:nvPr/>
        </p:nvSpPr>
        <p:spPr>
          <a:xfrm>
            <a:off x="10686779" y="4142958"/>
            <a:ext cx="1612949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solidFill>
                  <a:schemeClr val="bg1"/>
                </a:solidFill>
                <a:latin typeface="ITC Avant Garde Pro Bk"/>
              </a:rPr>
              <a:t>Moving from processed chicken to whole chicken  </a:t>
            </a:r>
            <a:endParaRPr lang="en-GB" sz="11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C7403A-9D94-4D0D-B881-4E194D3061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99" t="36941" r="43464" b="17139"/>
          <a:stretch/>
        </p:blipFill>
        <p:spPr>
          <a:xfrm>
            <a:off x="4223613" y="3380640"/>
            <a:ext cx="2906356" cy="3422054"/>
          </a:xfrm>
          <a:prstGeom prst="rect">
            <a:avLst/>
          </a:prstGeom>
        </p:spPr>
      </p:pic>
      <p:pic>
        <p:nvPicPr>
          <p:cNvPr id="18" name="Picture 2" descr="Big Mac® - 100% Beef Burger | McDonald&amp;#39;s UK">
            <a:extLst>
              <a:ext uri="{FF2B5EF4-FFF2-40B4-BE49-F238E27FC236}">
                <a16:creationId xmlns:a16="http://schemas.microsoft.com/office/drawing/2014/main" id="{541F364A-9F0A-4D1F-9859-220598665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t="7479" r="21374"/>
          <a:stretch/>
        </p:blipFill>
        <p:spPr bwMode="auto">
          <a:xfrm>
            <a:off x="9215354" y="2781415"/>
            <a:ext cx="870507" cy="7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5A3C10A-8520-45A4-9924-8652F71891ED}"/>
              </a:ext>
            </a:extLst>
          </p:cNvPr>
          <p:cNvCxnSpPr>
            <a:cxnSpLocks/>
          </p:cNvCxnSpPr>
          <p:nvPr/>
        </p:nvCxnSpPr>
        <p:spPr>
          <a:xfrm>
            <a:off x="10147903" y="3208339"/>
            <a:ext cx="843274" cy="2720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4" descr="Spicy Chicken Burger – McDonald&amp;#39;s">
            <a:extLst>
              <a:ext uri="{FF2B5EF4-FFF2-40B4-BE49-F238E27FC236}">
                <a16:creationId xmlns:a16="http://schemas.microsoft.com/office/drawing/2014/main" id="{3819F02C-C61E-4708-A517-8BD18935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810" y="2861537"/>
            <a:ext cx="1501045" cy="15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51342BF-39E7-402E-ABBB-988973103763}"/>
              </a:ext>
            </a:extLst>
          </p:cNvPr>
          <p:cNvSpPr txBox="1"/>
          <p:nvPr/>
        </p:nvSpPr>
        <p:spPr>
          <a:xfrm>
            <a:off x="8763205" y="3588291"/>
            <a:ext cx="31066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>
                <a:solidFill>
                  <a:schemeClr val="bg1"/>
                </a:solidFill>
                <a:latin typeface="ITC Avant Garde Pro Bk"/>
              </a:rPr>
              <a:t>Better for the environment</a:t>
            </a:r>
            <a:r>
              <a:rPr lang="en-GB" sz="1400">
                <a:solidFill>
                  <a:schemeClr val="bg1"/>
                </a:solidFill>
                <a:latin typeface="ITC Avant Garde Pro Bk"/>
              </a:rPr>
              <a:t> </a:t>
            </a:r>
            <a:endParaRPr lang="en-GB" sz="14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pic>
        <p:nvPicPr>
          <p:cNvPr id="22" name="Picture 6" descr="8 Mc. Donald&amp;#39;s UK Menu - Tried ideas | mcdonalds uk, mcdonalds, mcnuggets">
            <a:extLst>
              <a:ext uri="{FF2B5EF4-FFF2-40B4-BE49-F238E27FC236}">
                <a16:creationId xmlns:a16="http://schemas.microsoft.com/office/drawing/2014/main" id="{893CA3BA-7024-483F-8059-FC20479A3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6" t="25582" r="8490" b="24784"/>
          <a:stretch/>
        </p:blipFill>
        <p:spPr bwMode="auto">
          <a:xfrm>
            <a:off x="10951591" y="5025570"/>
            <a:ext cx="1240409" cy="10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2F25FA-5BB1-4A33-95C2-22D94490859E}"/>
              </a:ext>
            </a:extLst>
          </p:cNvPr>
          <p:cNvCxnSpPr>
            <a:cxnSpLocks/>
          </p:cNvCxnSpPr>
          <p:nvPr/>
        </p:nvCxnSpPr>
        <p:spPr>
          <a:xfrm>
            <a:off x="10603189" y="4550775"/>
            <a:ext cx="614342" cy="44781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C45D506-8153-4FE6-8A3C-3876C6F6A51F}"/>
              </a:ext>
            </a:extLst>
          </p:cNvPr>
          <p:cNvSpPr txBox="1"/>
          <p:nvPr/>
        </p:nvSpPr>
        <p:spPr>
          <a:xfrm>
            <a:off x="8546187" y="1157115"/>
            <a:ext cx="3622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ITC Avant Garde Pro Bk" panose="020B0502020202020204" pitchFamily="34" charset="0"/>
              </a:rPr>
              <a:t>Active lifestyle</a:t>
            </a:r>
          </a:p>
          <a:p>
            <a:r>
              <a:rPr lang="en-GB" sz="1200">
                <a:solidFill>
                  <a:schemeClr val="bg1"/>
                </a:solidFill>
                <a:latin typeface="ITC Avant Garde Pro Bk" panose="020B0502020202020204" pitchFamily="34" charset="0"/>
              </a:rPr>
              <a:t>Want to feel healthier and have a lighter meal.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A88DDA-3EDB-48E5-94D2-759309B2493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69" t="51114" r="68443" b="42909"/>
          <a:stretch/>
        </p:blipFill>
        <p:spPr>
          <a:xfrm>
            <a:off x="8361243" y="1782250"/>
            <a:ext cx="3830757" cy="5847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4D075C-73E3-40FF-A013-A1792AC0FF9D}"/>
              </a:ext>
            </a:extLst>
          </p:cNvPr>
          <p:cNvSpPr txBox="1"/>
          <p:nvPr/>
        </p:nvSpPr>
        <p:spPr>
          <a:xfrm>
            <a:off x="3872596" y="1256107"/>
            <a:ext cx="22220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latin typeface="ITC Avant Garde Pro Bk"/>
              </a:rPr>
              <a:t>Interests</a:t>
            </a:r>
            <a:r>
              <a:rPr lang="en-GB" sz="1400">
                <a:solidFill>
                  <a:schemeClr val="bg1"/>
                </a:solidFill>
                <a:latin typeface="ITC Avant Garde Pro Bk"/>
              </a:rPr>
              <a:t> – </a:t>
            </a:r>
            <a:r>
              <a:rPr lang="en-GB" sz="1200">
                <a:solidFill>
                  <a:schemeClr val="bg1"/>
                </a:solidFill>
                <a:latin typeface="ITC Avant Garde Pro Bk"/>
              </a:rPr>
              <a:t>Gaming, Sports</a:t>
            </a:r>
          </a:p>
          <a:p>
            <a:endParaRPr lang="en-GB" sz="14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4FB773-0CE9-4562-AB8A-149961C9DFAF}"/>
              </a:ext>
            </a:extLst>
          </p:cNvPr>
          <p:cNvSpPr txBox="1"/>
          <p:nvPr/>
        </p:nvSpPr>
        <p:spPr>
          <a:xfrm>
            <a:off x="27454" y="1911775"/>
            <a:ext cx="257386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ITC Avant Garde Pro Bk"/>
              </a:rPr>
              <a:t>Location</a:t>
            </a:r>
            <a:r>
              <a:rPr lang="en-GB">
                <a:solidFill>
                  <a:schemeClr val="bg1"/>
                </a:solidFill>
                <a:latin typeface="ITC Avant Garde Pro Bk"/>
              </a:rPr>
              <a:t> – </a:t>
            </a:r>
            <a:r>
              <a:rPr lang="en-GB" sz="1600">
                <a:solidFill>
                  <a:schemeClr val="bg1"/>
                </a:solidFill>
                <a:latin typeface="ITC Avant Garde Pro Bk"/>
              </a:rPr>
              <a:t>UK </a:t>
            </a:r>
          </a:p>
          <a:p>
            <a:endParaRPr lang="en-GB" sz="140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99A41C-D118-4942-8479-C9018527B039}"/>
              </a:ext>
            </a:extLst>
          </p:cNvPr>
          <p:cNvSpPr txBox="1"/>
          <p:nvPr/>
        </p:nvSpPr>
        <p:spPr>
          <a:xfrm>
            <a:off x="29514" y="1276545"/>
            <a:ext cx="3932971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>
                <a:solidFill>
                  <a:schemeClr val="bg1"/>
                </a:solidFill>
                <a:latin typeface="ITC Avant Garde Pro Bk"/>
              </a:rPr>
              <a:t>Occupation</a:t>
            </a:r>
            <a:r>
              <a:rPr lang="en-GB" sz="1600">
                <a:solidFill>
                  <a:schemeClr val="bg1"/>
                </a:solidFill>
                <a:latin typeface="ITC Avant Garde Pro Bk"/>
              </a:rPr>
              <a:t> – </a:t>
            </a:r>
            <a:r>
              <a:rPr lang="en-GB" sz="1400">
                <a:solidFill>
                  <a:schemeClr val="bg1"/>
                </a:solidFill>
                <a:latin typeface="ITC Avant Garde Pro Bk"/>
              </a:rPr>
              <a:t>college/university, bartenders, fast food workers, working class jobs.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1565F-D958-4395-AFF5-CDF3FA43E4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>
                <a:latin typeface="ITC Avant Garde Std Md"/>
              </a:rPr>
              <a:t>Introduction and Insight</a:t>
            </a:r>
            <a:endParaRPr lang="en-GB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B7B9E-07B8-4388-9A65-284E033B8474}"/>
              </a:ext>
            </a:extLst>
          </p:cNvPr>
          <p:cNvSpPr txBox="1"/>
          <p:nvPr/>
        </p:nvSpPr>
        <p:spPr>
          <a:xfrm>
            <a:off x="4261288" y="2459370"/>
            <a:ext cx="218249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Males are more likely to eat at McDonald’s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5F7364-88F4-4B46-A6C4-0EA2C17F1718}"/>
              </a:ext>
            </a:extLst>
          </p:cNvPr>
          <p:cNvCxnSpPr/>
          <p:nvPr/>
        </p:nvCxnSpPr>
        <p:spPr>
          <a:xfrm flipH="1">
            <a:off x="5575902" y="2773786"/>
            <a:ext cx="154059" cy="55167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63A46DF-3E7A-4761-84E7-96945FA990AF}"/>
              </a:ext>
            </a:extLst>
          </p:cNvPr>
          <p:cNvCxnSpPr/>
          <p:nvPr/>
        </p:nvCxnSpPr>
        <p:spPr>
          <a:xfrm flipH="1">
            <a:off x="2656830" y="5239546"/>
            <a:ext cx="206978" cy="4223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7A67946-0D40-4A28-A2F0-03909B955523}"/>
              </a:ext>
            </a:extLst>
          </p:cNvPr>
          <p:cNvSpPr txBox="1"/>
          <p:nvPr/>
        </p:nvSpPr>
        <p:spPr>
          <a:xfrm>
            <a:off x="2818183" y="5071579"/>
            <a:ext cx="1244550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>
                <a:solidFill>
                  <a:schemeClr val="bg1"/>
                </a:solidFill>
              </a:rPr>
              <a:t>Cheaper overall price</a:t>
            </a:r>
            <a:endParaRPr lang="en-GB" sz="11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6" name="Picture 1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CE64823-14C1-43B8-BB37-F222E18036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4541" y="1553851"/>
            <a:ext cx="3255168" cy="7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0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29851-895F-42EC-9941-3ABB13E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+mj-lt"/>
                <a:cs typeface="Calibri Light"/>
              </a:rPr>
              <a:t>Research</a:t>
            </a:r>
            <a:endParaRPr lang="en-US" kern="1200">
              <a:latin typeface="+mj-lt"/>
              <a:cs typeface="Calibri Light"/>
            </a:endParaRP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solidFill>
              <a:srgbClr val="C00000"/>
            </a:solidFill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solidFill>
              <a:srgbClr val="C00000"/>
            </a:solidFill>
            <a:ln w="21496" cap="flat">
              <a:noFill/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endParaRPr lang="en-US">
                <a:solidFill>
                  <a:srgbClr val="C00000"/>
                </a:solidFill>
                <a:highlight>
                  <a:srgbClr val="FFFF00"/>
                </a:highlight>
                <a:cs typeface="Calibri"/>
              </a:endParaRPr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E9149220-BF2A-4D13-8FA0-EB6DA2699A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18817-36B3-47AE-B0A7-A00D69D5416A}"/>
              </a:ext>
            </a:extLst>
          </p:cNvPr>
          <p:cNvSpPr txBox="1"/>
          <p:nvPr/>
        </p:nvSpPr>
        <p:spPr>
          <a:xfrm>
            <a:off x="11279571" y="6963581"/>
            <a:ext cx="736998" cy="496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39B400CF-39BA-4796-941A-170EE237E94F}"/>
              </a:ext>
            </a:extLst>
          </p:cNvPr>
          <p:cNvSpPr txBox="1"/>
          <p:nvPr/>
        </p:nvSpPr>
        <p:spPr>
          <a:xfrm>
            <a:off x="6404548" y="139908"/>
            <a:ext cx="569751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FFFFFF"/>
                </a:solidFill>
                <a:latin typeface="ITC Avant Garde Pro Bk"/>
                <a:cs typeface="Segoe UI"/>
              </a:rPr>
              <a:t>We asked 25 people that fit our target audience questions.</a:t>
            </a:r>
            <a:r>
              <a:rPr lang="en-US">
                <a:latin typeface="ITC Avant Garde Pro Bk"/>
                <a:cs typeface="Segoe UI"/>
              </a:rPr>
              <a:t>​</a:t>
            </a:r>
          </a:p>
          <a:p>
            <a:r>
              <a:rPr lang="en-GB">
                <a:latin typeface="ITC Avant Garde Pro Bk"/>
                <a:cs typeface="Segoe UI"/>
              </a:rPr>
              <a:t>​</a:t>
            </a:r>
          </a:p>
          <a:p>
            <a:r>
              <a:rPr lang="en-GB">
                <a:solidFill>
                  <a:srgbClr val="FFFFFF"/>
                </a:solidFill>
                <a:latin typeface="ITC Avant Garde Pro Bk"/>
                <a:cs typeface="Segoe UI"/>
              </a:rPr>
              <a:t> What social media platform do you use the most?  </a:t>
            </a:r>
            <a:r>
              <a:rPr lang="en-GB">
                <a:latin typeface="ITC Avant Garde Pro Bk"/>
                <a:cs typeface="Segoe UI"/>
              </a:rPr>
              <a:t>​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6412760-1A46-4A67-BB1C-84DC752E491A}"/>
              </a:ext>
            </a:extLst>
          </p:cNvPr>
          <p:cNvSpPr txBox="1"/>
          <p:nvPr/>
        </p:nvSpPr>
        <p:spPr>
          <a:xfrm>
            <a:off x="8421873" y="147542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baseline="30000">
                <a:solidFill>
                  <a:srgbClr val="C00000"/>
                </a:solidFill>
                <a:latin typeface="Segoe UI"/>
                <a:cs typeface="Segoe UI"/>
              </a:rPr>
              <a:t>TikTok</a:t>
            </a:r>
            <a:endParaRPr lang="en-US" sz="2800" b="1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32149635-877C-4723-9E39-424C2395A371}"/>
              </a:ext>
            </a:extLst>
          </p:cNvPr>
          <p:cNvSpPr txBox="1"/>
          <p:nvPr/>
        </p:nvSpPr>
        <p:spPr>
          <a:xfrm>
            <a:off x="6621340" y="2225435"/>
            <a:ext cx="5154118" cy="17645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FFFF"/>
                </a:solidFill>
                <a:latin typeface="ITC Avant Garde Pro Bk"/>
              </a:rPr>
              <a:t>Which advertisement type would grab your attention the most?</a:t>
            </a:r>
          </a:p>
          <a:p>
            <a:endParaRPr lang="en-GB" sz="2000" baseline="3000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GB" sz="2800" b="1" baseline="30000">
                <a:solidFill>
                  <a:srgbClr val="C00000"/>
                </a:solidFill>
                <a:ea typeface="+mn-lt"/>
                <a:cs typeface="+mn-lt"/>
              </a:rPr>
              <a:t>                               Short video </a:t>
            </a:r>
            <a:endParaRPr lang="en-US" sz="2800">
              <a:solidFill>
                <a:srgbClr val="C00000"/>
              </a:solidFill>
              <a:ea typeface="+mn-lt"/>
              <a:cs typeface="+mn-lt"/>
            </a:endParaRPr>
          </a:p>
          <a:p>
            <a:endParaRPr lang="en-GB" sz="2000" baseline="30000">
              <a:solidFill>
                <a:srgbClr val="C00000"/>
              </a:solidFill>
              <a:ea typeface="+mn-lt"/>
              <a:cs typeface="+mn-lt"/>
            </a:endParaRPr>
          </a:p>
          <a:p>
            <a:endParaRPr lang="en-GB">
              <a:solidFill>
                <a:srgbClr val="FFFFFF"/>
              </a:solidFill>
              <a:latin typeface="ITC Avant Garde Pro Bk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ACD55B0B-F856-4701-97A7-60CC1F8B79CF}"/>
              </a:ext>
            </a:extLst>
          </p:cNvPr>
          <p:cNvSpPr txBox="1"/>
          <p:nvPr/>
        </p:nvSpPr>
        <p:spPr>
          <a:xfrm>
            <a:off x="6701228" y="3724955"/>
            <a:ext cx="4991725" cy="28418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ITC Avant Garde Pro Bk"/>
              </a:rPr>
              <a:t>How likely are you to pay attention to an advertisement?</a:t>
            </a:r>
          </a:p>
          <a:p>
            <a:endParaRPr lang="en-GB" baseline="3000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GB" sz="2800" b="1" baseline="30000">
                <a:solidFill>
                  <a:srgbClr val="C00000"/>
                </a:solidFill>
                <a:ea typeface="+mn-lt"/>
                <a:cs typeface="+mn-lt"/>
              </a:rPr>
              <a:t>                         Somewhat likely </a:t>
            </a:r>
            <a:endParaRPr lang="en-US" b="1">
              <a:solidFill>
                <a:srgbClr val="C00000"/>
              </a:solidFill>
              <a:ea typeface="+mn-lt"/>
              <a:cs typeface="+mn-lt"/>
            </a:endParaRPr>
          </a:p>
          <a:p>
            <a:endParaRPr lang="en-GB" baseline="3000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Do you know Gordon Ramsey?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>
              <a:solidFill>
                <a:schemeClr val="bg1"/>
              </a:solidFill>
              <a:cs typeface="Calibri"/>
            </a:endParaRPr>
          </a:p>
          <a:p>
            <a:r>
              <a:rPr lang="en-GB" sz="2800" b="1" baseline="30000">
                <a:solidFill>
                  <a:srgbClr val="C00000"/>
                </a:solidFill>
                <a:cs typeface="Calibri"/>
              </a:rPr>
              <a:t>                                   Yes</a:t>
            </a:r>
          </a:p>
          <a:p>
            <a:pPr algn="ctr"/>
            <a:endParaRPr lang="en-GB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>
              <a:solidFill>
                <a:srgbClr val="C00000"/>
              </a:solidFill>
              <a:latin typeface="ITC Avant Garde Pro Bk"/>
              <a:cs typeface="Calibri" panose="020F0502020204030204"/>
            </a:endParaRPr>
          </a:p>
        </p:txBody>
      </p:sp>
      <p:pic>
        <p:nvPicPr>
          <p:cNvPr id="199" name="Picture 199" descr="Text&#10;&#10;Description automatically generated">
            <a:extLst>
              <a:ext uri="{FF2B5EF4-FFF2-40B4-BE49-F238E27FC236}">
                <a16:creationId xmlns:a16="http://schemas.microsoft.com/office/drawing/2014/main" id="{3F133F67-4BA4-4649-8F6C-77986F7415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8" r="15738" b="-364"/>
          <a:stretch/>
        </p:blipFill>
        <p:spPr>
          <a:xfrm>
            <a:off x="3048422" y="792916"/>
            <a:ext cx="2598370" cy="20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2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37B233-9CDD-4A90-AABB-A8963DEE4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62B3F-2792-4175-B72F-F5D03F8A1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1180" y="895369"/>
            <a:ext cx="4724530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42A19-2FF8-4FEB-880A-B27DEBD20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180" y="4025070"/>
            <a:ext cx="4724529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KFC is more flavoursome than McDonald's.</a:t>
            </a:r>
          </a:p>
          <a:p>
            <a:pPr marL="0" indent="0"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need to make people think of McDonald's when they hear the word 'flavour', not KFC!</a:t>
            </a:r>
          </a:p>
          <a:p>
            <a:pPr marL="0" indent="0">
              <a:buNone/>
            </a:pP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37CFF13F-70C1-4C9E-A28D-6A1777CD8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38" b="51283" l="21014" r="79469">
                        <a14:foregroundMark x1="25242" y1="46763" x2="25242" y2="46763"/>
                        <a14:foregroundMark x1="22705" y1="44085" x2="22705" y2="44085"/>
                        <a14:foregroundMark x1="30314" y1="45703" x2="30314" y2="45703"/>
                        <a14:foregroundMark x1="35145" y1="45815" x2="35145" y2="45815"/>
                        <a14:foregroundMark x1="79589" y1="44866" x2="79589" y2="44866"/>
                        <a14:foregroundMark x1="21014" y1="47600" x2="21014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1" t="34051" r="15584" b="46726"/>
          <a:stretch/>
        </p:blipFill>
        <p:spPr bwMode="auto">
          <a:xfrm>
            <a:off x="716280" y="1924199"/>
            <a:ext cx="5077769" cy="30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0575EE-C594-4566-BC00-663004E52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15641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8CD31E0-0EFF-4F5D-813C-1C5D89DC59E7}"/>
              </a:ext>
            </a:extLst>
          </p:cNvPr>
          <p:cNvSpPr txBox="1">
            <a:spLocks/>
          </p:cNvSpPr>
          <p:nvPr/>
        </p:nvSpPr>
        <p:spPr>
          <a:xfrm>
            <a:off x="1930496" y="2332061"/>
            <a:ext cx="2804160" cy="969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TC Avant Garde Std Md" panose="020B0802020202020204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>
                <a:solidFill>
                  <a:schemeClr val="tx1"/>
                </a:solidFill>
                <a:latin typeface="ITC Avant Garde Std Md"/>
              </a:rPr>
              <a:t>Who has the most Flavoursome Chicken?</a:t>
            </a:r>
            <a:endParaRPr lang="en-GB" sz="1800">
              <a:solidFill>
                <a:schemeClr val="tx1"/>
              </a:solidFill>
            </a:endParaRPr>
          </a:p>
        </p:txBody>
      </p:sp>
      <p:pic>
        <p:nvPicPr>
          <p:cNvPr id="8" name="Picture 5" descr="Logo&#10;&#10;Description automatically generated">
            <a:extLst>
              <a:ext uri="{FF2B5EF4-FFF2-40B4-BE49-F238E27FC236}">
                <a16:creationId xmlns:a16="http://schemas.microsoft.com/office/drawing/2014/main" id="{F8AA29A9-54F2-4919-92B3-726DE7661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7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793A4E3-0701-4AB2-8C3F-F8E68F40B7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9" t="39872" r="48712" b="27233"/>
          <a:stretch/>
        </p:blipFill>
        <p:spPr>
          <a:xfrm>
            <a:off x="2588406" y="1158903"/>
            <a:ext cx="3271901" cy="215271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29851-895F-42EC-9941-3ABB13ED0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591" y="3404608"/>
            <a:ext cx="3520789" cy="26660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Our vision</a:t>
            </a:r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solidFill>
              <a:srgbClr val="C00000"/>
            </a:solidFill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solidFill>
              <a:srgbClr val="C00000"/>
            </a:solidFill>
            <a:ln w="21496" cap="flat">
              <a:noFill/>
              <a:prstDash val="solid"/>
              <a:miter/>
            </a:ln>
          </p:spPr>
          <p:txBody>
            <a:bodyPr lIns="91440" tIns="45720" rIns="91440" bIns="45720" rtlCol="0" anchor="ctr"/>
            <a:lstStyle/>
            <a:p>
              <a:endParaRPr lang="en-US">
                <a:solidFill>
                  <a:srgbClr val="C00000"/>
                </a:solidFill>
                <a:highlight>
                  <a:srgbClr val="FFFF00"/>
                </a:highlight>
                <a:cs typeface="Calibri"/>
              </a:endParaRPr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E7133C0-4979-4DBD-A7A5-E73AE7B2D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7157" y="1253749"/>
            <a:ext cx="497477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800">
                <a:solidFill>
                  <a:srgbClr val="C00000"/>
                </a:solidFill>
                <a:latin typeface="+mn-lt"/>
              </a:rPr>
              <a:t>1</a:t>
            </a:r>
            <a:r>
              <a:rPr lang="en-US" sz="1800">
                <a:latin typeface="+mn-lt"/>
              </a:rPr>
              <a:t>  A celebrity known for knowing about </a:t>
            </a:r>
            <a:r>
              <a:rPr lang="en-US" sz="1800" err="1">
                <a:latin typeface="+mn-lt"/>
              </a:rPr>
              <a:t>flavoursome</a:t>
            </a:r>
            <a:r>
              <a:rPr lang="en-US" sz="1800">
                <a:latin typeface="+mn-lt"/>
              </a:rPr>
              <a:t> food (</a:t>
            </a:r>
            <a:r>
              <a:rPr lang="en-US" sz="1800" err="1">
                <a:latin typeface="+mn-lt"/>
              </a:rPr>
              <a:t>eg.</a:t>
            </a:r>
            <a:r>
              <a:rPr lang="en-US" sz="1800">
                <a:latin typeface="+mn-lt"/>
              </a:rPr>
              <a:t> Gordon Ramsey) bites into the burger.</a:t>
            </a:r>
            <a:endParaRPr lang="en-US" sz="1800">
              <a:latin typeface="+mn-lt"/>
              <a:cs typeface="Calibri"/>
            </a:endParaRPr>
          </a:p>
          <a:p>
            <a:endParaRPr lang="en-US" sz="1800">
              <a:solidFill>
                <a:srgbClr val="FFFFFF"/>
              </a:solidFill>
              <a:latin typeface="+mn-lt"/>
            </a:endParaRPr>
          </a:p>
          <a:p>
            <a:r>
              <a:rPr lang="en-US" sz="1800">
                <a:solidFill>
                  <a:srgbClr val="C00000"/>
                </a:solidFill>
                <a:latin typeface="+mn-lt"/>
              </a:rPr>
              <a:t>2 </a:t>
            </a:r>
            <a:r>
              <a:rPr lang="en-US" sz="1800">
                <a:latin typeface="+mn-lt"/>
              </a:rPr>
              <a:t> After biting into it, being in shock, a really happy surprised face.</a:t>
            </a:r>
            <a:endParaRPr lang="en-US" sz="1800">
              <a:latin typeface="+mn-lt"/>
              <a:cs typeface="Calibri"/>
            </a:endParaRPr>
          </a:p>
          <a:p>
            <a:endParaRPr lang="en-US" sz="1800">
              <a:solidFill>
                <a:srgbClr val="FFFFFF"/>
              </a:solidFill>
              <a:latin typeface="+mn-lt"/>
            </a:endParaRPr>
          </a:p>
          <a:p>
            <a:r>
              <a:rPr lang="en-US" sz="1800">
                <a:solidFill>
                  <a:srgbClr val="C00000"/>
                </a:solidFill>
                <a:latin typeface="+mn-lt"/>
              </a:rPr>
              <a:t>3 </a:t>
            </a:r>
            <a:r>
              <a:rPr lang="en-US" sz="1800">
                <a:latin typeface="+mn-lt"/>
              </a:rPr>
              <a:t> Screen freezes on shocked face, words pop up to describe how </a:t>
            </a:r>
            <a:r>
              <a:rPr lang="en-US" sz="1800" err="1">
                <a:latin typeface="+mn-lt"/>
              </a:rPr>
              <a:t>flavoursome</a:t>
            </a:r>
            <a:r>
              <a:rPr lang="en-US" sz="1800">
                <a:latin typeface="+mn-lt"/>
              </a:rPr>
              <a:t> the burger is.</a:t>
            </a:r>
            <a:endParaRPr lang="en-US" sz="1800">
              <a:latin typeface="+mn-lt"/>
              <a:cs typeface="Calibri"/>
            </a:endParaRPr>
          </a:p>
          <a:p>
            <a:endParaRPr lang="en-US" sz="1800">
              <a:solidFill>
                <a:srgbClr val="FFFFFF"/>
              </a:solidFill>
              <a:latin typeface="+mn-lt"/>
            </a:endParaRPr>
          </a:p>
          <a:p>
            <a:r>
              <a:rPr lang="en-US" sz="1800">
                <a:solidFill>
                  <a:srgbClr val="C00000"/>
                </a:solidFill>
                <a:latin typeface="+mn-lt"/>
              </a:rPr>
              <a:t>4 </a:t>
            </a:r>
            <a:r>
              <a:rPr lang="en-US" sz="1800">
                <a:latin typeface="+mn-lt"/>
              </a:rPr>
              <a:t> Voiceover of our slogan 'Feel The </a:t>
            </a:r>
            <a:r>
              <a:rPr lang="en-US" sz="1800" err="1">
                <a:latin typeface="+mn-lt"/>
              </a:rPr>
              <a:t>Flavour</a:t>
            </a:r>
            <a:r>
              <a:rPr lang="en-US" sz="1800">
                <a:latin typeface="+mn-lt"/>
              </a:rPr>
              <a:t>'</a:t>
            </a:r>
            <a:endParaRPr lang="en-US" sz="1800">
              <a:latin typeface="+mn-lt"/>
              <a:cs typeface="Calibri"/>
            </a:endParaRPr>
          </a:p>
          <a:p>
            <a:endParaRPr lang="en-US" sz="1800">
              <a:solidFill>
                <a:srgbClr val="FFFFFF"/>
              </a:solidFill>
              <a:latin typeface="+mn-lt"/>
            </a:endParaRPr>
          </a:p>
          <a:p>
            <a:r>
              <a:rPr lang="en-US" sz="1800">
                <a:solidFill>
                  <a:srgbClr val="C00000"/>
                </a:solidFill>
                <a:latin typeface="+mn-lt"/>
              </a:rPr>
              <a:t>5</a:t>
            </a:r>
            <a:r>
              <a:rPr lang="en-US" sz="1800">
                <a:latin typeface="+mn-lt"/>
              </a:rPr>
              <a:t>  Fades to McDonalds screen explaining a bit about the Crispy </a:t>
            </a:r>
            <a:r>
              <a:rPr lang="en-US" sz="1800" err="1">
                <a:latin typeface="+mn-lt"/>
              </a:rPr>
              <a:t>McFillet</a:t>
            </a:r>
            <a:r>
              <a:rPr lang="en-US" sz="1800">
                <a:latin typeface="+mn-lt"/>
              </a:rPr>
              <a:t> with the McDonalds info.</a:t>
            </a:r>
            <a:endParaRPr lang="en-US" sz="1800">
              <a:latin typeface="+mn-lt"/>
              <a:cs typeface="Calibri"/>
            </a:endParaRPr>
          </a:p>
          <a:p>
            <a:endParaRPr lang="en-US" sz="1800">
              <a:latin typeface="+mn-lt"/>
            </a:endParaRPr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E9149220-BF2A-4D13-8FA0-EB6DA2699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18817-36B3-47AE-B0A7-A00D69D5416A}"/>
              </a:ext>
            </a:extLst>
          </p:cNvPr>
          <p:cNvSpPr txBox="1"/>
          <p:nvPr/>
        </p:nvSpPr>
        <p:spPr>
          <a:xfrm>
            <a:off x="11279571" y="6963581"/>
            <a:ext cx="736998" cy="49611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B80807-7818-4070-9F20-09B1E07C89F3}"/>
              </a:ext>
            </a:extLst>
          </p:cNvPr>
          <p:cNvSpPr txBox="1"/>
          <p:nvPr/>
        </p:nvSpPr>
        <p:spPr>
          <a:xfrm>
            <a:off x="5295900" y="37718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9353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2260-6EED-48EF-A672-C914CAA3B0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Our chosen platform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4713C-3C19-4510-AA82-8FE1475C5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36" y="1335722"/>
            <a:ext cx="6581630" cy="50375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0924D4-69F1-453C-BC70-1641DFEC7D4A}"/>
              </a:ext>
            </a:extLst>
          </p:cNvPr>
          <p:cNvSpPr/>
          <p:nvPr/>
        </p:nvSpPr>
        <p:spPr>
          <a:xfrm>
            <a:off x="5642487" y="2769934"/>
            <a:ext cx="5956516" cy="13234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ITC Avant Garde Pro Bk"/>
              </a:rPr>
              <a:t>As seen from statistics we’ve gathered, TikTok is growing drastically.</a:t>
            </a:r>
          </a:p>
          <a:p>
            <a:r>
              <a:rPr lang="en-GB" sz="2000">
                <a:solidFill>
                  <a:schemeClr val="bg1"/>
                </a:solidFill>
                <a:latin typeface="ITC Avant Garde Pro Bk"/>
              </a:rPr>
              <a:t>So, we think that this is the best platform to advertise on.</a:t>
            </a:r>
          </a:p>
        </p:txBody>
      </p:sp>
      <p:pic>
        <p:nvPicPr>
          <p:cNvPr id="6" name="Picture 2" descr="TikTok - YouTube">
            <a:extLst>
              <a:ext uri="{FF2B5EF4-FFF2-40B4-BE49-F238E27FC236}">
                <a16:creationId xmlns:a16="http://schemas.microsoft.com/office/drawing/2014/main" id="{254B5DB9-FD5D-4D1B-A36C-5EA62643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15" y="368627"/>
            <a:ext cx="1969477" cy="196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5E2DD3-796C-4EE8-B21A-BE33C8FF538E}"/>
              </a:ext>
            </a:extLst>
          </p:cNvPr>
          <p:cNvSpPr txBox="1"/>
          <p:nvPr/>
        </p:nvSpPr>
        <p:spPr>
          <a:xfrm>
            <a:off x="5416062" y="1129027"/>
            <a:ext cx="1793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err="1">
                <a:solidFill>
                  <a:schemeClr val="bg1"/>
                </a:solidFill>
              </a:rPr>
              <a:t>TikTok</a:t>
            </a:r>
            <a:endParaRPr lang="en-GB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FE4FE154-E1AD-477A-A779-CF75C1C31FA7}"/>
              </a:ext>
            </a:extLst>
          </p:cNvPr>
          <p:cNvSpPr txBox="1">
            <a:spLocks/>
          </p:cNvSpPr>
          <p:nvPr/>
        </p:nvSpPr>
        <p:spPr>
          <a:xfrm>
            <a:off x="539414" y="1270007"/>
            <a:ext cx="5845097" cy="4317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Content</a:t>
            </a:r>
          </a:p>
        </p:txBody>
      </p:sp>
      <p:pic>
        <p:nvPicPr>
          <p:cNvPr id="2" name="Picture 5" descr="Logo&#10;&#10;Description automatically generated">
            <a:extLst>
              <a:ext uri="{FF2B5EF4-FFF2-40B4-BE49-F238E27FC236}">
                <a16:creationId xmlns:a16="http://schemas.microsoft.com/office/drawing/2014/main" id="{736B78C4-1979-4265-B7FC-FD6FA3F2F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6C2AF2-76E6-40C7-A97F-EA55EB440AC9}"/>
              </a:ext>
            </a:extLst>
          </p:cNvPr>
          <p:cNvSpPr txBox="1"/>
          <p:nvPr/>
        </p:nvSpPr>
        <p:spPr>
          <a:xfrm>
            <a:off x="8366312" y="3430121"/>
            <a:ext cx="1219200" cy="36933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  <a:hlinkClick r:id="rId4"/>
              </a:rPr>
              <a:t>Our video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17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EB5998C-F860-43E3-A526-99FA7D207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414" y="1270007"/>
            <a:ext cx="5845097" cy="43179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latin typeface="+mj-lt"/>
              </a:rPr>
              <a:t>Conclusion</a:t>
            </a:r>
            <a:endParaRPr lang="en-US" sz="7200" kern="1200">
              <a:latin typeface="+mj-lt"/>
              <a:cs typeface="Calibri Light"/>
            </a:endParaRPr>
          </a:p>
          <a:p>
            <a:endParaRPr lang="en-US" err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4F5098-12A8-4A7C-BC15-89D933EB5002}"/>
              </a:ext>
            </a:extLst>
          </p:cNvPr>
          <p:cNvSpPr txBox="1"/>
          <p:nvPr/>
        </p:nvSpPr>
        <p:spPr>
          <a:xfrm>
            <a:off x="5885835" y="327414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graphicFrame>
        <p:nvGraphicFramePr>
          <p:cNvPr id="3" name="Title 1">
            <a:extLst>
              <a:ext uri="{FF2B5EF4-FFF2-40B4-BE49-F238E27FC236}">
                <a16:creationId xmlns:a16="http://schemas.microsoft.com/office/drawing/2014/main" id="{9F45FFFE-A26C-490B-9DCE-DA2959F956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020584"/>
              </p:ext>
            </p:extLst>
          </p:nvPr>
        </p:nvGraphicFramePr>
        <p:xfrm>
          <a:off x="7597238" y="1630232"/>
          <a:ext cx="4160008" cy="407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5" descr="Logo&#10;&#10;Description automatically generated">
            <a:extLst>
              <a:ext uri="{FF2B5EF4-FFF2-40B4-BE49-F238E27FC236}">
                <a16:creationId xmlns:a16="http://schemas.microsoft.com/office/drawing/2014/main" id="{F09E0EA5-21D6-4C29-8A70-F5A505307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434352" y="6216007"/>
            <a:ext cx="606030" cy="5333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4FF69E6-15F9-4805-8D25-C4137C1180F9}"/>
                  </a:ext>
                </a:extLst>
              </p14:cNvPr>
              <p14:cNvContentPartPr/>
              <p14:nvPr/>
            </p14:nvContentPartPr>
            <p14:xfrm>
              <a:off x="8461807" y="4494508"/>
              <a:ext cx="19049" cy="85724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4FF69E6-15F9-4805-8D25-C4137C1180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47591" y="4477432"/>
                <a:ext cx="47196" cy="119535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8E25FAA7-AA3B-44D5-8B37-436C27EEF635}"/>
              </a:ext>
            </a:extLst>
          </p:cNvPr>
          <p:cNvSpPr txBox="1"/>
          <p:nvPr/>
        </p:nvSpPr>
        <p:spPr>
          <a:xfrm>
            <a:off x="7946757" y="4169043"/>
            <a:ext cx="767165" cy="601806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pic>
        <p:nvPicPr>
          <p:cNvPr id="76" name="Graphic 76" descr="Burger and drink with solid fill">
            <a:extLst>
              <a:ext uri="{FF2B5EF4-FFF2-40B4-BE49-F238E27FC236}">
                <a16:creationId xmlns:a16="http://schemas.microsoft.com/office/drawing/2014/main" id="{D5149B4A-44F1-40F7-BB11-989DAFCE63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63545" y="4101883"/>
            <a:ext cx="727130" cy="7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1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and White GA" id="{9C4FEF79-FAAF-7E4E-AD43-7501D256A39B}" vid="{953D7721-201B-EE4A-B152-88185B6E36B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and White GA" id="{9C4FEF79-FAAF-7E4E-AD43-7501D256A39B}" vid="{953D7721-201B-EE4A-B152-88185B6E36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66AC781B45AF47AA582849A320C664" ma:contentTypeVersion="17" ma:contentTypeDescription="Create a new document." ma:contentTypeScope="" ma:versionID="495159dafed6c22a3198d584c30e56ad">
  <xsd:schema xmlns:xsd="http://www.w3.org/2001/XMLSchema" xmlns:xs="http://www.w3.org/2001/XMLSchema" xmlns:p="http://schemas.microsoft.com/office/2006/metadata/properties" xmlns:ns1="http://schemas.microsoft.com/sharepoint/v3" xmlns:ns3="633c9c38-ffe4-4266-bc8c-087aaa23af8a" xmlns:ns4="f402dfa2-3753-45b2-9e33-9e10a791bd86" targetNamespace="http://schemas.microsoft.com/office/2006/metadata/properties" ma:root="true" ma:fieldsID="78d3d7af748fbac5b9c7f75d4aec9fdf" ns1:_="" ns3:_="" ns4:_="">
    <xsd:import namespace="http://schemas.microsoft.com/sharepoint/v3"/>
    <xsd:import namespace="633c9c38-ffe4-4266-bc8c-087aaa23af8a"/>
    <xsd:import namespace="f402dfa2-3753-45b2-9e33-9e10a791bd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c9c38-ffe4-4266-bc8c-087aaa23a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2dfa2-3753-45b2-9e33-9e10a791b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4DA642-8791-4709-B42B-C6B5351877F5}">
  <ds:schemaRefs>
    <ds:schemaRef ds:uri="633c9c38-ffe4-4266-bc8c-087aaa23af8a"/>
    <ds:schemaRef ds:uri="f402dfa2-3753-45b2-9e33-9e10a791bd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3AAEFA-3D57-440C-AE6A-A9236AC2D2C7}">
  <ds:schemaRefs>
    <ds:schemaRef ds:uri="633c9c38-ffe4-4266-bc8c-087aaa23af8a"/>
    <ds:schemaRef ds:uri="f402dfa2-3753-45b2-9e33-9e10a791bd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501316-D4CC-4B17-BEB3-827B3BED70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PowerPoint Presentation</vt:lpstr>
      <vt:lpstr>Introduction and Insight</vt:lpstr>
      <vt:lpstr>Introduction and Insight</vt:lpstr>
      <vt:lpstr>Research</vt:lpstr>
      <vt:lpstr>The Big Idea</vt:lpstr>
      <vt:lpstr>Our vision</vt:lpstr>
      <vt:lpstr>Our chosen platform</vt:lpstr>
      <vt:lpstr>PowerPoint Presentation</vt:lpstr>
      <vt:lpstr>Conclusion 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Branded Content Presentation Suggested Format</dc:title>
  <dc:creator>Jonathan Jacob</dc:creator>
  <cp:revision>18</cp:revision>
  <dcterms:created xsi:type="dcterms:W3CDTF">2021-03-21T17:46:42Z</dcterms:created>
  <dcterms:modified xsi:type="dcterms:W3CDTF">2022-03-14T09:12:40Z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0x0101005866AC781B45AF47AA582849A320C664</vt:lpwstr>
  </property>
</Properties>
</file>